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Montserrat Black"/>
      <p:regular r:id="rId17"/>
    </p:embeddedFont>
    <p:embeddedFont>
      <p:font typeface="Montserrat Black"/>
      <p:regular r:id="rId18"/>
    </p:embeddedFont>
    <p:embeddedFont>
      <p:font typeface="Inconsolata"/>
      <p:regular r:id="rId19"/>
    </p:embeddedFont>
    <p:embeddedFont>
      <p:font typeface="Inconsolata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svg"/><Relationship Id="rId9" Type="http://schemas.openxmlformats.org/officeDocument/2006/relationships/image" Target="../media/image-9-9.png"/><Relationship Id="rId10" Type="http://schemas.openxmlformats.org/officeDocument/2006/relationships/image" Target="../media/image-9-10.svg"/><Relationship Id="rId11" Type="http://schemas.openxmlformats.org/officeDocument/2006/relationships/slideLayout" Target="../slideLayouts/slideLayout10.xml"/><Relationship Id="rId1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KANJI.UZ 日本語学習のためプラットフォーム</a:t>
            </a: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08990" y="3831312"/>
            <a:ext cx="544222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ありがとうございました。</a:t>
            </a:r>
            <a:endParaRPr lang="en-US" sz="3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0947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問題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55841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日本語を勉強するとき、漢字の単語を手で書くのは時間がかかります。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317646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先生は一つ一つの単語を手でリストに入力しなければなりません。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379452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単語には：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4412575"/>
            <a:ext cx="7556421" cy="1451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翻訳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読み方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JLPTレベル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例文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80190" y="611942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これらを全部別々に手で書きます。この作業は遅くて不便です。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0028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アイデア（Idea）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34922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N4〜N3を勉強していた時、先生のところへ漢字リストをもらいに行っていました。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33018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そこで、先生が単語を一つずつ手で入力しているのを見ました。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494823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その時、「なぜこの作業は自動化できないのか？」と思いました。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556629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そこから KANJI.UZ プロジェクト が始まりました。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9734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解決策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64628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KANJI.UZ は 自動漢字生成プラットフォーム です。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326433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ユーザーは 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漢字を入力するだけ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で、サイトが全部自動でします：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3882390"/>
            <a:ext cx="7556421" cy="1814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翻訳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読み方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JLPTレベル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例文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単語情報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595216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手で書く必要はありません。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362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主な機能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876193"/>
            <a:ext cx="4196358" cy="3979664"/>
          </a:xfrm>
          <a:prstGeom prst="roundRect">
            <a:avLst>
              <a:gd name="adj" fmla="val 3676"/>
            </a:avLst>
          </a:prstGeom>
          <a:solidFill>
            <a:srgbClr val="F8ECE4"/>
          </a:solidFill>
          <a:ln/>
          <a:effectLst>
            <a:outerShdw sx="100000" sy="100000" kx="0" ky="0" algn="bl" rotWithShape="0" blurRad="0" dist="20320" dir="2700000">
              <a:srgbClr val="151617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793790" y="2845713"/>
            <a:ext cx="4196358" cy="121920"/>
          </a:xfrm>
          <a:prstGeom prst="roundRect">
            <a:avLst>
              <a:gd name="adj" fmla="val 7500"/>
            </a:avLst>
          </a:prstGeom>
          <a:solidFill>
            <a:srgbClr val="151617"/>
          </a:solidFill>
          <a:ln/>
        </p:spPr>
      </p:sp>
      <p:sp>
        <p:nvSpPr>
          <p:cNvPr id="5" name="Shape 3"/>
          <p:cNvSpPr/>
          <p:nvPr/>
        </p:nvSpPr>
        <p:spPr>
          <a:xfrm>
            <a:off x="2551688" y="253603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51617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755761" y="2740104"/>
            <a:ext cx="272177" cy="27217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51084" y="34431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自動漢字分析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51084" y="3933587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漢字を入力 → すべての情報が自動で出ます。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16962" y="2876193"/>
            <a:ext cx="4196358" cy="3979664"/>
          </a:xfrm>
          <a:prstGeom prst="roundRect">
            <a:avLst>
              <a:gd name="adj" fmla="val 3676"/>
            </a:avLst>
          </a:prstGeom>
          <a:solidFill>
            <a:srgbClr val="F8ECE4"/>
          </a:solidFill>
          <a:ln/>
          <a:effectLst>
            <a:outerShdw sx="100000" sy="100000" kx="0" ky="0" algn="bl" rotWithShape="0" blurRad="0" dist="20320" dir="2700000">
              <a:srgbClr val="151617">
                <a:alpha val="100000"/>
              </a:srgbClr>
            </a:outerShdw>
          </a:effectLst>
        </p:spPr>
      </p:sp>
      <p:sp>
        <p:nvSpPr>
          <p:cNvPr id="10" name="Shape 7"/>
          <p:cNvSpPr/>
          <p:nvPr/>
        </p:nvSpPr>
        <p:spPr>
          <a:xfrm>
            <a:off x="5216962" y="2845713"/>
            <a:ext cx="4196358" cy="121920"/>
          </a:xfrm>
          <a:prstGeom prst="roundRect">
            <a:avLst>
              <a:gd name="adj" fmla="val 7500"/>
            </a:avLst>
          </a:prstGeom>
          <a:solidFill>
            <a:srgbClr val="151617"/>
          </a:solidFill>
          <a:ln/>
        </p:spPr>
      </p:sp>
      <p:sp>
        <p:nvSpPr>
          <p:cNvPr id="11" name="Shape 8"/>
          <p:cNvSpPr/>
          <p:nvPr/>
        </p:nvSpPr>
        <p:spPr>
          <a:xfrm>
            <a:off x="6974860" y="253603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51617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33" y="2740104"/>
            <a:ext cx="272177" cy="272177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74256" y="34431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多言語対応</a:t>
            </a:r>
            <a:endParaRPr lang="en-US" sz="2200" dirty="0"/>
          </a:p>
        </p:txBody>
      </p:sp>
      <p:sp>
        <p:nvSpPr>
          <p:cNvPr id="14" name="Text 10"/>
          <p:cNvSpPr/>
          <p:nvPr/>
        </p:nvSpPr>
        <p:spPr>
          <a:xfrm>
            <a:off x="5474256" y="3933587"/>
            <a:ext cx="3681770" cy="1451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ウズベク語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ロシア語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英語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日本語</a:t>
            </a:r>
            <a:endParaRPr lang="en-US" sz="1750" dirty="0"/>
          </a:p>
        </p:txBody>
      </p:sp>
      <p:sp>
        <p:nvSpPr>
          <p:cNvPr id="15" name="Text 11"/>
          <p:cNvSpPr/>
          <p:nvPr/>
        </p:nvSpPr>
        <p:spPr>
          <a:xfrm>
            <a:off x="5474256" y="5442122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これはウズベク人だけでなく、どこの先生でも使うことができます。</a:t>
            </a:r>
            <a:endParaRPr lang="en-US" sz="1750" dirty="0"/>
          </a:p>
        </p:txBody>
      </p:sp>
      <p:sp>
        <p:nvSpPr>
          <p:cNvPr id="16" name="Shape 12"/>
          <p:cNvSpPr/>
          <p:nvPr/>
        </p:nvSpPr>
        <p:spPr>
          <a:xfrm>
            <a:off x="9640133" y="2876193"/>
            <a:ext cx="4196358" cy="3979664"/>
          </a:xfrm>
          <a:prstGeom prst="roundRect">
            <a:avLst>
              <a:gd name="adj" fmla="val 3676"/>
            </a:avLst>
          </a:prstGeom>
          <a:solidFill>
            <a:srgbClr val="F8ECE4"/>
          </a:solidFill>
          <a:ln/>
          <a:effectLst>
            <a:outerShdw sx="100000" sy="100000" kx="0" ky="0" algn="bl" rotWithShape="0" blurRad="0" dist="20320" dir="2700000">
              <a:srgbClr val="151617">
                <a:alpha val="100000"/>
              </a:srgbClr>
            </a:outerShdw>
          </a:effectLst>
        </p:spPr>
      </p:sp>
      <p:sp>
        <p:nvSpPr>
          <p:cNvPr id="17" name="Shape 13"/>
          <p:cNvSpPr/>
          <p:nvPr/>
        </p:nvSpPr>
        <p:spPr>
          <a:xfrm>
            <a:off x="9640133" y="2845713"/>
            <a:ext cx="4196358" cy="121920"/>
          </a:xfrm>
          <a:prstGeom prst="roundRect">
            <a:avLst>
              <a:gd name="adj" fmla="val 7500"/>
            </a:avLst>
          </a:prstGeom>
          <a:solidFill>
            <a:srgbClr val="151617"/>
          </a:solidFill>
          <a:ln/>
        </p:spPr>
      </p:sp>
      <p:sp>
        <p:nvSpPr>
          <p:cNvPr id="18" name="Shape 14"/>
          <p:cNvSpPr/>
          <p:nvPr/>
        </p:nvSpPr>
        <p:spPr>
          <a:xfrm>
            <a:off x="11398032" y="253603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51617"/>
          </a:solidFill>
          <a:ln/>
        </p:spPr>
      </p:sp>
      <p:pic>
        <p:nvPicPr>
          <p:cNvPr id="1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2105" y="2740104"/>
            <a:ext cx="272177" cy="272177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9897427" y="34431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単語保存</a:t>
            </a:r>
            <a:endParaRPr lang="en-US" sz="2200" dirty="0"/>
          </a:p>
        </p:txBody>
      </p:sp>
      <p:sp>
        <p:nvSpPr>
          <p:cNvPr id="21" name="Text 16"/>
          <p:cNvSpPr/>
          <p:nvPr/>
        </p:nvSpPr>
        <p:spPr>
          <a:xfrm>
            <a:off x="9897427" y="3933587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入力した単語は保存されます。</a:t>
            </a:r>
            <a:endParaRPr lang="en-US" sz="1750" dirty="0"/>
          </a:p>
        </p:txBody>
      </p:sp>
      <p:sp>
        <p:nvSpPr>
          <p:cNvPr id="22" name="Text 17"/>
          <p:cNvSpPr/>
          <p:nvPr/>
        </p:nvSpPr>
        <p:spPr>
          <a:xfrm>
            <a:off x="9897427" y="4432578"/>
            <a:ext cx="36817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いつでも：</a:t>
            </a:r>
            <a:endParaRPr lang="en-US" sz="1750" dirty="0"/>
          </a:p>
        </p:txBody>
      </p:sp>
      <p:sp>
        <p:nvSpPr>
          <p:cNvPr id="23" name="Text 18"/>
          <p:cNvSpPr/>
          <p:nvPr/>
        </p:nvSpPr>
        <p:spPr>
          <a:xfrm>
            <a:off x="9897427" y="4931569"/>
            <a:ext cx="3681770" cy="725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もう一度開く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印刷する</a:t>
            </a:r>
            <a:endParaRPr lang="en-US" sz="1750" dirty="0"/>
          </a:p>
        </p:txBody>
      </p:sp>
      <p:sp>
        <p:nvSpPr>
          <p:cNvPr id="24" name="Text 19"/>
          <p:cNvSpPr/>
          <p:nvPr/>
        </p:nvSpPr>
        <p:spPr>
          <a:xfrm>
            <a:off x="9897427" y="5555708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とても便利で、時間を節約できます。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29985"/>
            <a:ext cx="5387102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Memorize 機能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6280190" y="1994654"/>
            <a:ext cx="6344007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学生のための特別なモードです。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6280190" y="2598896"/>
            <a:ext cx="6344007" cy="840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作ったレッスンを暗記できます。スマートフォンで使えます。プリンターは必要ありません。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6280190" y="3623191"/>
            <a:ext cx="6344007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例えば：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6280190" y="4227433"/>
            <a:ext cx="6344007" cy="10084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バスの中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地下鉄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待ち時間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280190" y="5420099"/>
            <a:ext cx="6344007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どこでも勉強できます。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13157597" y="3946684"/>
            <a:ext cx="686514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6280190" y="6331403"/>
            <a:ext cx="5387102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endParaRPr lang="en-US" sz="4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1632"/>
            <a:ext cx="5387102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読解セクション</a:t>
            </a:r>
            <a:endParaRPr lang="en-US" sz="42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078" y="1882378"/>
            <a:ext cx="7879080" cy="446472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20964" y="3610570"/>
            <a:ext cx="4223147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読解テストがあります。自分の結果を確認できます。JLPTの準備にとても役立ちます。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93790" y="6884432"/>
            <a:ext cx="5387102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endParaRPr lang="en-US" sz="4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382762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473773"/>
            <a:ext cx="5103614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対象ユーザー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93790" y="5387221"/>
            <a:ext cx="13042821" cy="155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日本語の先生</a:t>
            </a:r>
            <a:endParaRPr lang="en-US" sz="160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学生</a:t>
            </a:r>
            <a:endParaRPr lang="en-US" sz="160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独学の学習者</a:t>
            </a:r>
            <a:endParaRPr lang="en-US" sz="160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語学センター</a:t>
            </a:r>
            <a:endParaRPr lang="en-US" sz="160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JLPT受験者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810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強み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150507"/>
            <a:ext cx="3090505" cy="2084784"/>
          </a:xfrm>
          <a:prstGeom prst="roundRect">
            <a:avLst>
              <a:gd name="adj" fmla="val 439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20320" dir="2700000">
              <a:srgbClr val="151617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1028224" y="238494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51617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5390" y="2571988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292197"/>
            <a:ext cx="26216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時間を節約できる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4111109" y="2150507"/>
            <a:ext cx="3090624" cy="2084784"/>
          </a:xfrm>
          <a:prstGeom prst="roundRect">
            <a:avLst>
              <a:gd name="adj" fmla="val 439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20320" dir="2700000">
              <a:srgbClr val="151617">
                <a:alpha val="100000"/>
              </a:srgbClr>
            </a:outerShdw>
          </a:effectLst>
        </p:spPr>
      </p:sp>
      <p:sp>
        <p:nvSpPr>
          <p:cNvPr id="8" name="Shape 5"/>
          <p:cNvSpPr/>
          <p:nvPr/>
        </p:nvSpPr>
        <p:spPr>
          <a:xfrm>
            <a:off x="4345543" y="238494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51617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2709" y="2571988"/>
            <a:ext cx="306110" cy="30611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345543" y="3292197"/>
            <a:ext cx="26217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多言語対応</a:t>
            </a:r>
            <a:endParaRPr lang="en-US" sz="2200" dirty="0"/>
          </a:p>
        </p:txBody>
      </p:sp>
      <p:sp>
        <p:nvSpPr>
          <p:cNvPr id="11" name="Shape 7"/>
          <p:cNvSpPr/>
          <p:nvPr/>
        </p:nvSpPr>
        <p:spPr>
          <a:xfrm>
            <a:off x="7428548" y="2150507"/>
            <a:ext cx="3090624" cy="2084784"/>
          </a:xfrm>
          <a:prstGeom prst="roundRect">
            <a:avLst>
              <a:gd name="adj" fmla="val 439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20320" dir="2700000">
              <a:srgbClr val="151617">
                <a:alpha val="100000"/>
              </a:srgbClr>
            </a:outerShdw>
          </a:effectLst>
        </p:spPr>
      </p:sp>
      <p:sp>
        <p:nvSpPr>
          <p:cNvPr id="12" name="Shape 8"/>
          <p:cNvSpPr/>
          <p:nvPr/>
        </p:nvSpPr>
        <p:spPr>
          <a:xfrm>
            <a:off x="7662982" y="238494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51617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0148" y="2571988"/>
            <a:ext cx="306110" cy="30611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662982" y="3292197"/>
            <a:ext cx="26217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モバイルで便利</a:t>
            </a:r>
            <a:endParaRPr lang="en-US" sz="2200" dirty="0"/>
          </a:p>
        </p:txBody>
      </p:sp>
      <p:sp>
        <p:nvSpPr>
          <p:cNvPr id="15" name="Shape 10"/>
          <p:cNvSpPr/>
          <p:nvPr/>
        </p:nvSpPr>
        <p:spPr>
          <a:xfrm>
            <a:off x="10745986" y="2150507"/>
            <a:ext cx="3090624" cy="2084784"/>
          </a:xfrm>
          <a:prstGeom prst="roundRect">
            <a:avLst>
              <a:gd name="adj" fmla="val 439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20320" dir="2700000">
              <a:srgbClr val="151617">
                <a:alpha val="100000"/>
              </a:srgbClr>
            </a:outerShdw>
          </a:effectLst>
        </p:spPr>
      </p:sp>
      <p:sp>
        <p:nvSpPr>
          <p:cNvPr id="16" name="Shape 11"/>
          <p:cNvSpPr/>
          <p:nvPr/>
        </p:nvSpPr>
        <p:spPr>
          <a:xfrm>
            <a:off x="10980420" y="238494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51617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67586" y="2571988"/>
            <a:ext cx="306110" cy="30611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0980420" y="3292197"/>
            <a:ext cx="262175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勉強＋テスト＋暗記が一つにある</a:t>
            </a:r>
            <a:endParaRPr lang="en-US" sz="2200" dirty="0"/>
          </a:p>
        </p:txBody>
      </p:sp>
      <p:sp>
        <p:nvSpPr>
          <p:cNvPr id="19" name="Shape 13"/>
          <p:cNvSpPr/>
          <p:nvPr/>
        </p:nvSpPr>
        <p:spPr>
          <a:xfrm>
            <a:off x="793790" y="4462105"/>
            <a:ext cx="13042821" cy="1730454"/>
          </a:xfrm>
          <a:prstGeom prst="roundRect">
            <a:avLst>
              <a:gd name="adj" fmla="val 528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sx="100000" sy="100000" kx="0" ky="0" algn="bl" rotWithShape="0" blurRad="0" dist="20320" dir="2700000">
              <a:srgbClr val="151617">
                <a:alpha val="100000"/>
              </a:srgbClr>
            </a:outerShdw>
          </a:effectLst>
        </p:spPr>
      </p:sp>
      <p:sp>
        <p:nvSpPr>
          <p:cNvPr id="20" name="Shape 14"/>
          <p:cNvSpPr/>
          <p:nvPr/>
        </p:nvSpPr>
        <p:spPr>
          <a:xfrm>
            <a:off x="1028224" y="469653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51617"/>
          </a:solidFill>
          <a:ln/>
        </p:spPr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5390" y="4883587"/>
            <a:ext cx="306110" cy="30611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1028224" y="5603796"/>
            <a:ext cx="36839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手でリストを作る必要がない</a:t>
            </a:r>
            <a:endParaRPr lang="en-US" sz="2200" dirty="0"/>
          </a:p>
        </p:txBody>
      </p:sp>
      <p:sp>
        <p:nvSpPr>
          <p:cNvPr id="23" name="Text 16"/>
          <p:cNvSpPr/>
          <p:nvPr/>
        </p:nvSpPr>
        <p:spPr>
          <a:xfrm>
            <a:off x="793790" y="653272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endParaRPr lang="en-US" sz="4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2026-02-11T02:23:31Z</dcterms:created>
  <dcterms:modified xsi:type="dcterms:W3CDTF">2026-02-11T02:23:31Z</dcterms:modified>
</cp:coreProperties>
</file>